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62" r:id="rId9"/>
    <p:sldId id="261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83"/>
    <a:srgbClr val="5A2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1A231-8DAB-7284-9FC8-BC4DFA92D6CA}" v="6" dt="2025-01-27T12:31:57.520"/>
    <p1510:client id="{93F2E46E-C6B6-CC48-E895-ED504C46E4C9}" v="37" dt="2025-01-27T14:14:44.323"/>
    <p1510:client id="{E78FA67C-5E6A-40D9-93CF-BB46B246D7D2}" v="68" dt="2025-01-27T14:05:14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80" autoAdjust="0"/>
  </p:normalViewPr>
  <p:slideViewPr>
    <p:cSldViewPr>
      <p:cViewPr>
        <p:scale>
          <a:sx n="100" d="100"/>
          <a:sy n="100" d="100"/>
        </p:scale>
        <p:origin x="1914" y="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DA9C59-098E-7678-4BD7-E65230484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547EC-ACDD-2849-9184-5528D7D19B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45A343-4FCE-434F-A3EE-1B7E29A3F12C}" type="datetimeFigureOut">
              <a:rPr lang="en-GB"/>
              <a:pPr>
                <a:defRPr/>
              </a:pPr>
              <a:t>20/02/2025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73C6BE-8B66-55F1-D8A5-43C26E7765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42501D-C91A-2EDD-D484-CA481448A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1001D-520C-58CE-AC5E-77E4A5D3FE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599E7-7EB5-95C6-1ADF-D3E7A7772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7006F6-552E-4796-BE03-F339ABD9210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1904E53-7077-4B4E-6048-029A92868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EDABE10-5FA9-03F9-1D08-EA97D3D94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Title Slide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72C5309-19A7-00EB-E296-2447FD55D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993415-D33E-4AEF-AFDE-7131EB671D75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5992CC1-56C5-1A3B-B9A6-6C20917FFF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47D0A74-E13F-CB74-D302-A1155FFD8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Slide 2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84DA2-035B-8699-8AE1-7303F66CE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CEE0AA-1811-49A0-9DF5-44456433D510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9D814A9-D47D-9745-5430-9A341C4B8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9BE7519-6F9D-0645-637C-64D2017E89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Slide 3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A468619-95AF-0C3F-27C5-DD94D4351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1B4A7C-D73E-468D-A69B-E8570618302D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5132C90-BFA0-A2A4-BC65-A5FBC2891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2AF4A6D-3EE8-66EE-B8DD-50C59E9AC0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Slide 4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9899D23-EFAA-4117-23EF-23262B64D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E42C20-880A-42BB-9617-57C83744DACD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A0323A8-3B56-0317-0240-DF7E41A04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DC2010B-DBA2-E92B-CE7D-DDD2B165C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Slide 5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862339E-B8D2-DE14-6026-558BB7625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684CB5-11EB-4955-9719-E984244D8E71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5B1AB6D-E1DF-0084-3C28-31778E615F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35E3350-B7FF-21E1-F733-B50D505A32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Slide 6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3A5C31C-7873-AF91-36D8-DF848D3A3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2D7B99-3EE1-45A3-B54D-B18D2D2EBBAA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CE2E9-2C49-3549-6291-EE92420B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0A1D-66C0-49AF-AB7C-EA6A98273D21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F556-A813-89F1-DA2A-F3905D6C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579E2-242A-A432-486C-65FA5E13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40AC7-2A54-408D-B923-3D0D5DE0A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351770"/>
      </p:ext>
    </p:extLst>
  </p:cSld>
  <p:clrMapOvr>
    <a:masterClrMapping/>
  </p:clrMapOvr>
  <p:transition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8B080-7346-1F83-E27A-50600946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07D9-EEAA-47F5-9B53-EC8D4269FB3A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25810-D392-B491-8EA5-C817B43B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D59CC-0F0B-7F3E-C388-6E5E57CC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447AE-A396-4EBD-8C76-496A5ED2C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107378"/>
      </p:ext>
    </p:extLst>
  </p:cSld>
  <p:clrMapOvr>
    <a:masterClrMapping/>
  </p:clrMapOvr>
  <p:transition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460DC-E650-7D4D-093A-7A52AF34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2FBE-25A6-4F79-9ACA-AB2427C1A73B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7064-9178-33AD-3F2E-199A3FAA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A4CA9-0A7D-25D2-29F9-148B8679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E7C8-F4F8-437C-9AEA-0C4BB81F0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897714"/>
      </p:ext>
    </p:extLst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B5206-B88C-2F3A-AC2F-916291D3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2118-8B59-439E-AE59-DD38F2C2F989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063C-C024-830F-E540-088C08CB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80688-16CA-BAB9-4DC6-B3D20144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C1A4-A946-4ABB-BCC4-84EF0557F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626431"/>
      </p:ext>
    </p:extLst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93009-FCCE-A006-EB42-5A17160C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050E-56BE-409E-B958-F35E915552B8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F0E3-E3DB-6CBA-113A-F271117B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F997-AF55-F6EF-84C7-9923B6BA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1D77B-6A81-4C0E-BFC0-C2AA9615B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941110"/>
      </p:ext>
    </p:extLst>
  </p:cSld>
  <p:clrMapOvr>
    <a:masterClrMapping/>
  </p:clrMapOvr>
  <p:transition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90F409-952C-53A1-B046-9B63AB8B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8256-9EF8-46D6-899B-32EC871C664C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5DC821-D8FB-5490-5EDE-9442C804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86C220-E431-ACD2-EB60-606E513C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F0FBD-A26E-461E-9704-866E9A245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254453"/>
      </p:ext>
    </p:extLst>
  </p:cSld>
  <p:clrMapOvr>
    <a:masterClrMapping/>
  </p:clrMapOvr>
  <p:transition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800BCE-44F6-A349-E3A7-E9050082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F73F-FB06-4923-A8BD-963404A418E2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A8AD89-789C-9A54-B19B-E8F3E336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FA2C56-A031-BF65-C77D-466900DA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068A5-DDB6-4A31-8B5F-902E6AD94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770463"/>
      </p:ext>
    </p:extLst>
  </p:cSld>
  <p:clrMapOvr>
    <a:masterClrMapping/>
  </p:clrMapOvr>
  <p:transition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C0E056-D218-788D-26F9-797974F9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CF48-E362-48E0-A616-8E62B0FD4E5B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369C0C-A2DB-3C79-36BE-712AF563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57FAF3-B361-5D4D-6807-F74A4124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F5E43-865D-4D06-A981-D51E288AC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36128"/>
      </p:ext>
    </p:extLst>
  </p:cSld>
  <p:clrMapOvr>
    <a:masterClrMapping/>
  </p:clrMapOvr>
  <p:transition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EEC491-A9AB-DC90-4FA7-98A46774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94F0-0391-4E41-AA60-FAE6AB219761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4D9907-EC19-5AAF-4CF0-059A9C77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0D1D4E-009F-84BE-0C69-A1DB6C96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8188B-FFC6-4C07-B9A1-1958C73C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42514"/>
      </p:ext>
    </p:extLst>
  </p:cSld>
  <p:clrMapOvr>
    <a:masterClrMapping/>
  </p:clrMapOvr>
  <p:transition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7EDE9E-5160-1D06-CBC5-AA7E0980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B04C-B1C0-4509-93F3-1E9D3DC6BAED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6EF222-F8CA-07C8-4BB6-B82F919D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805B9-70A2-BB4E-32DF-CA0AE849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13C4A-3BEF-4E7A-8FA2-57F0ED7E1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129961"/>
      </p:ext>
    </p:extLst>
  </p:cSld>
  <p:clrMapOvr>
    <a:masterClrMapping/>
  </p:clrMapOvr>
  <p:transition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11D937-14EB-1A04-1A2F-24B5B442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9350-C760-400A-9C77-2C55DDF6450E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817A5B-2C1A-22F1-39EB-6F561024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2E262-DF03-2EF9-F117-69A87B6A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3E31-82CE-4C61-A7AA-347583CE0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36340"/>
      </p:ext>
    </p:extLst>
  </p:cSld>
  <p:clrMapOvr>
    <a:masterClrMapping/>
  </p:clrMapOvr>
  <p:transition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14E5B6-8A61-3983-D368-4EE7A147FC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25750ED-C863-2417-1548-4F6F73D6C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5967A-341A-EE29-8D9A-3C2312B31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E153B2-4E9F-49C4-B9C7-BEF5ED0FA950}" type="datetimeFigureOut">
              <a:rPr lang="en-US"/>
              <a:pPr>
                <a:defRPr/>
              </a:pPr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29BF2-26A3-89C5-861C-3192A8D68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5214B-7870-ACD8-5C81-6662802B9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C864267-CD38-4875-B25A-F7749965BB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HPAdmin\Downloads\Allottments.jpg">
            <a:extLst>
              <a:ext uri="{FF2B5EF4-FFF2-40B4-BE49-F238E27FC236}">
                <a16:creationId xmlns:a16="http://schemas.microsoft.com/office/drawing/2014/main" id="{39BBA490-8BB3-FCFA-5C4D-DB578CE9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r="2348"/>
          <a:stretch>
            <a:fillRect/>
          </a:stretch>
        </p:blipFill>
        <p:spPr bwMode="auto">
          <a:xfrm>
            <a:off x="-3175" y="-19050"/>
            <a:ext cx="914717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>
            <a:extLst>
              <a:ext uri="{FF2B5EF4-FFF2-40B4-BE49-F238E27FC236}">
                <a16:creationId xmlns:a16="http://schemas.microsoft.com/office/drawing/2014/main" id="{CB0FD796-74B8-FC5D-CF6B-ADA8D9839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040197"/>
            <a:ext cx="4572000" cy="6267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65000">
                <a:schemeClr val="accent1">
                  <a:tint val="66000"/>
                  <a:satMod val="160000"/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2A6A38-F916-9A39-DA81-5A8A8EF27902}"/>
              </a:ext>
            </a:extLst>
          </p:cNvPr>
          <p:cNvSpPr/>
          <p:nvPr/>
        </p:nvSpPr>
        <p:spPr>
          <a:xfrm rot="295967">
            <a:off x="-162978" y="3185869"/>
            <a:ext cx="9404364" cy="244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6E478D38-84FC-199A-6885-0A63787D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09975"/>
            <a:ext cx="91440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badi" panose="020B0604020104020204" pitchFamily="34" charset="0"/>
              </a:rPr>
              <a:t>[INSERT GP SURGERY NAME HERE]</a:t>
            </a:r>
            <a:br>
              <a:rPr lang="en-GB" altLang="en-US" b="1" dirty="0">
                <a:latin typeface="Abadi" panose="020B0604020104020204" pitchFamily="34" charset="0"/>
              </a:rPr>
            </a:br>
            <a:r>
              <a:rPr lang="en-GB" altLang="en-US" b="1" dirty="0">
                <a:latin typeface="Abadi" panose="020B0604020104020204" pitchFamily="34" charset="0"/>
              </a:rPr>
              <a:t>Information for carers</a:t>
            </a:r>
            <a:br>
              <a:rPr lang="en-GB" altLang="en-US" sz="2000" b="1" dirty="0">
                <a:solidFill>
                  <a:schemeClr val="bg1"/>
                </a:solidFill>
              </a:rPr>
            </a:br>
            <a:endParaRPr lang="en-GB" altLang="en-US" sz="2000" b="1" dirty="0">
              <a:solidFill>
                <a:schemeClr val="bg1"/>
              </a:solidFill>
            </a:endParaRPr>
          </a:p>
        </p:txBody>
      </p:sp>
      <p:sp>
        <p:nvSpPr>
          <p:cNvPr id="2056" name="Rectangle 12">
            <a:extLst>
              <a:ext uri="{FF2B5EF4-FFF2-40B4-BE49-F238E27FC236}">
                <a16:creationId xmlns:a16="http://schemas.microsoft.com/office/drawing/2014/main" id="{99461F2C-C5C4-9558-B60E-42C5A3C5C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4716463"/>
            <a:ext cx="914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badi" panose="020B0604020104020204" pitchFamily="34" charset="0"/>
                <a:ea typeface="Calibri"/>
                <a:cs typeface="Arial"/>
              </a:rPr>
              <a:t>[INSERT GP SURGERY WEBSITE ADDRESS HERE] | www.carersbsg.org.uk</a:t>
            </a:r>
            <a:endParaRPr lang="en-GB" altLang="en-US" sz="1800" dirty="0">
              <a:latin typeface="Abadi" panose="020B0604020104020204" pitchFamily="34" charset="0"/>
              <a:ea typeface="Calibri"/>
              <a:cs typeface="Arial"/>
            </a:endParaRPr>
          </a:p>
        </p:txBody>
      </p:sp>
      <p:pic>
        <p:nvPicPr>
          <p:cNvPr id="2058" name="Picture 3" descr="C:\Users\HPAdmin\Downloads\NHS-RGB.jpg">
            <a:extLst>
              <a:ext uri="{FF2B5EF4-FFF2-40B4-BE49-F238E27FC236}">
                <a16:creationId xmlns:a16="http://schemas.microsoft.com/office/drawing/2014/main" id="{46EF9067-B550-38EA-9D0D-1B3C918F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210608"/>
            <a:ext cx="617537" cy="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3AEC21-8DD3-343C-6254-10FFEA4CE2FE}"/>
              </a:ext>
            </a:extLst>
          </p:cNvPr>
          <p:cNvSpPr/>
          <p:nvPr/>
        </p:nvSpPr>
        <p:spPr>
          <a:xfrm>
            <a:off x="66675" y="-1162050"/>
            <a:ext cx="2211388" cy="1022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Design Note: add a nice high resolution image of the GP practice behind the logos like shown.</a:t>
            </a:r>
          </a:p>
        </p:txBody>
      </p:sp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D861516-1B75-1C5C-CC1F-5603F62E0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80493"/>
            <a:ext cx="827679" cy="4691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4F5D89-144E-9F56-54E7-10BF9F86D448}"/>
              </a:ext>
            </a:extLst>
          </p:cNvPr>
          <p:cNvSpPr/>
          <p:nvPr/>
        </p:nvSpPr>
        <p:spPr>
          <a:xfrm>
            <a:off x="1241459" y="3043483"/>
            <a:ext cx="771929" cy="533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5FD0701-D172-8BEA-E09E-8AB4B8257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63" y="2937774"/>
            <a:ext cx="716058" cy="716058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>
            <a:extLst>
              <a:ext uri="{FF2B5EF4-FFF2-40B4-BE49-F238E27FC236}">
                <a16:creationId xmlns:a16="http://schemas.microsoft.com/office/drawing/2014/main" id="{7DEF535A-9608-CA04-F2BA-437A0E2A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4870450"/>
            <a:ext cx="4573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www.carerssupportcentre.org.uk</a:t>
            </a:r>
            <a:endParaRPr lang="en-GB" altLang="en-US" sz="1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E48BFA-F292-E774-5C9D-F391BCC2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441575"/>
            <a:ext cx="914400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757DD4-26FA-D237-0331-681B9BCBBF61}"/>
              </a:ext>
            </a:extLst>
          </p:cNvPr>
          <p:cNvSpPr/>
          <p:nvPr/>
        </p:nvSpPr>
        <p:spPr bwMode="auto">
          <a:xfrm>
            <a:off x="3175" y="2114550"/>
            <a:ext cx="9137650" cy="858493"/>
          </a:xfrm>
          <a:prstGeom prst="rect">
            <a:avLst/>
          </a:prstGeom>
          <a:gradFill>
            <a:gsLst>
              <a:gs pos="4400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rot="0" spcFirstLastPara="0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en-GB"/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5A36F42F-F8FF-F8EF-AD36-F297A774C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2583"/>
            <a:ext cx="7315200" cy="20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Abadi" panose="020B0604020104020204" pitchFamily="34" charset="0"/>
              </a:rPr>
              <a:t>Do you look after someone who could not manage without your support and do not receive any payment for it?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latin typeface="Abadi" panose="020B0604020104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badi" panose="020B0604020104020204" pitchFamily="34" charset="0"/>
              </a:rPr>
              <a:t>If so, you may be a Carer</a:t>
            </a:r>
          </a:p>
        </p:txBody>
      </p:sp>
    </p:spTree>
  </p:cSld>
  <p:clrMapOvr>
    <a:masterClrMapping/>
  </p:clrMapOvr>
  <p:transition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52CB6-DA4D-FA44-7EDA-869C79AFB7CB}"/>
              </a:ext>
            </a:extLst>
          </p:cNvPr>
          <p:cNvSpPr/>
          <p:nvPr/>
        </p:nvSpPr>
        <p:spPr>
          <a:xfrm>
            <a:off x="4572000" y="0"/>
            <a:ext cx="4568825" cy="516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8" name="Rectangle 6">
            <a:extLst>
              <a:ext uri="{FF2B5EF4-FFF2-40B4-BE49-F238E27FC236}">
                <a16:creationId xmlns:a16="http://schemas.microsoft.com/office/drawing/2014/main" id="{4C59B11F-04B3-898E-3DFA-328E0D434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4794250"/>
            <a:ext cx="4573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www.carerssupportcentre.org.uk</a:t>
            </a:r>
            <a:endParaRPr lang="en-GB" altLang="en-US" sz="18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369E64C3-7893-494F-55DC-8D69940C1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0"/>
            <a:ext cx="448107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3600" b="1" dirty="0">
              <a:latin typeface="Abadi" panose="020B0604020104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badi" panose="020B0604020104020204" pitchFamily="34" charset="0"/>
              </a:rPr>
              <a:t>Support for Carers at</a:t>
            </a:r>
            <a:br>
              <a:rPr lang="en-GB" altLang="en-US" b="1" dirty="0">
                <a:latin typeface="Abadi" panose="020B0604020104020204" pitchFamily="34" charset="0"/>
              </a:rPr>
            </a:br>
            <a:r>
              <a:rPr lang="en-GB" altLang="en-US" sz="2400" b="1" dirty="0">
                <a:latin typeface="Abadi" panose="020B0604020104020204" pitchFamily="34" charset="0"/>
              </a:rPr>
              <a:t>[Insert GP Surgery Name Here]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latin typeface="Abadi" panose="020B0604020104020204" pitchFamily="34" charset="0"/>
            </a:endParaRPr>
          </a:p>
        </p:txBody>
      </p:sp>
      <p:sp>
        <p:nvSpPr>
          <p:cNvPr id="4101" name="Rectangle 1">
            <a:extLst>
              <a:ext uri="{FF2B5EF4-FFF2-40B4-BE49-F238E27FC236}">
                <a16:creationId xmlns:a16="http://schemas.microsoft.com/office/drawing/2014/main" id="{BA96565D-F419-B369-0C60-B78F8C87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" y="1504950"/>
            <a:ext cx="4484187" cy="30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71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71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71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2000" dirty="0">
                <a:latin typeface="Abadi" panose="020B0604020104020204" pitchFamily="34" charset="0"/>
              </a:rPr>
              <a:t>Help to get the </a:t>
            </a:r>
            <a:r>
              <a:rPr lang="en-GB" altLang="en-US" sz="2000" b="1" u="sng" dirty="0">
                <a:latin typeface="Abadi" panose="020B0604020104020204" pitchFamily="34" charset="0"/>
              </a:rPr>
              <a:t>Carers Emergency Card</a:t>
            </a:r>
            <a:r>
              <a:rPr lang="en-GB" altLang="en-US" sz="2000" b="1" dirty="0">
                <a:latin typeface="Abadi" panose="020B0604020104020204" pitchFamily="34" charset="0"/>
              </a:rPr>
              <a:t> </a:t>
            </a:r>
            <a:r>
              <a:rPr lang="en-GB" altLang="en-US" sz="2000" dirty="0">
                <a:latin typeface="Abadi" panose="020B0604020104020204" pitchFamily="34" charset="0"/>
              </a:rPr>
              <a:t>– this ensures that if you had an accident the person you care for is kept safe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2000" dirty="0"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2000" dirty="0">
                <a:latin typeface="Abadi" panose="020B0604020104020204" pitchFamily="34" charset="0"/>
              </a:rPr>
              <a:t>Help to get a </a:t>
            </a:r>
            <a:r>
              <a:rPr lang="en-GB" altLang="en-US" sz="2000" b="1" u="sng" dirty="0">
                <a:latin typeface="Abadi" panose="020B0604020104020204" pitchFamily="34" charset="0"/>
              </a:rPr>
              <a:t>Carers Assessment</a:t>
            </a:r>
            <a:r>
              <a:rPr lang="en-GB" altLang="en-US" sz="2000" u="sng" dirty="0">
                <a:latin typeface="Abadi" panose="020B0604020104020204" pitchFamily="34" charset="0"/>
              </a:rPr>
              <a:t> </a:t>
            </a:r>
            <a:r>
              <a:rPr lang="en-GB" altLang="en-US" sz="2000" dirty="0">
                <a:latin typeface="Abadi" panose="020B0604020104020204" pitchFamily="34" charset="0"/>
              </a:rPr>
              <a:t>to look at what support you need with your caring role.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2000" dirty="0"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2000" b="1" u="sng" dirty="0">
                <a:latin typeface="Abadi" panose="020B0604020104020204" pitchFamily="34" charset="0"/>
              </a:rPr>
              <a:t>Information</a:t>
            </a:r>
            <a:r>
              <a:rPr lang="en-GB" altLang="en-US" sz="2000" dirty="0">
                <a:latin typeface="Abadi" panose="020B0604020104020204" pitchFamily="34" charset="0"/>
              </a:rPr>
              <a:t> on what other support is available for carers locally and nationally.</a:t>
            </a:r>
          </a:p>
        </p:txBody>
      </p:sp>
      <p:pic>
        <p:nvPicPr>
          <p:cNvPr id="3074" name="Picture 2" descr="C:\Users\HPAdmin\Downloads\emergency_cards.png">
            <a:extLst>
              <a:ext uri="{FF2B5EF4-FFF2-40B4-BE49-F238E27FC236}">
                <a16:creationId xmlns:a16="http://schemas.microsoft.com/office/drawing/2014/main" id="{EB0957A0-1546-077D-4C46-7B6DC6F0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84" y="1432560"/>
            <a:ext cx="2099651" cy="135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HPAdmin\Downloads\emergency_cards_2.png">
            <a:extLst>
              <a:ext uri="{FF2B5EF4-FFF2-40B4-BE49-F238E27FC236}">
                <a16:creationId xmlns:a16="http://schemas.microsoft.com/office/drawing/2014/main" id="{A6CDE686-E66D-A7C8-247F-3E71474C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00" y="1428750"/>
            <a:ext cx="2135089" cy="135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standing outside&#10;&#10;Description automatically generated">
            <a:extLst>
              <a:ext uri="{FF2B5EF4-FFF2-40B4-BE49-F238E27FC236}">
                <a16:creationId xmlns:a16="http://schemas.microsoft.com/office/drawing/2014/main" id="{9F808EE2-32A6-5E6C-E97B-4BD9750D1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r="26009"/>
          <a:stretch/>
        </p:blipFill>
        <p:spPr>
          <a:xfrm>
            <a:off x="4565650" y="-7938"/>
            <a:ext cx="4573588" cy="5151437"/>
          </a:xfrm>
          <a:prstGeom prst="rect">
            <a:avLst/>
          </a:prstGeom>
        </p:spPr>
      </p:pic>
      <p:sp>
        <p:nvSpPr>
          <p:cNvPr id="5123" name="Rectangle 6">
            <a:extLst>
              <a:ext uri="{FF2B5EF4-FFF2-40B4-BE49-F238E27FC236}">
                <a16:creationId xmlns:a16="http://schemas.microsoft.com/office/drawing/2014/main" id="{D6F98B1D-BD64-09B3-A2BB-A20922F7D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4794250"/>
            <a:ext cx="4573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www.carerssupportcentre.org.uk</a:t>
            </a:r>
            <a:endParaRPr lang="en-GB" altLang="en-US" sz="18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273B6458-D80D-1192-9421-A0FBE66A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4" y="0"/>
            <a:ext cx="449421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3600" b="1" dirty="0">
              <a:latin typeface="Abadi" panose="020B0604020104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badi" panose="020B0604020104020204" pitchFamily="34" charset="0"/>
              </a:rPr>
              <a:t>Support for Carers at</a:t>
            </a:r>
            <a:br>
              <a:rPr lang="en-GB" altLang="en-US" sz="3600" b="1" dirty="0">
                <a:latin typeface="Abadi" panose="020B0604020104020204" pitchFamily="34" charset="0"/>
              </a:rPr>
            </a:br>
            <a:r>
              <a:rPr lang="en-GB" altLang="en-US" sz="2400" b="1" dirty="0">
                <a:latin typeface="Abadi" panose="020B0604020104020204" pitchFamily="34" charset="0"/>
              </a:rPr>
              <a:t>[Insert GP Surgery Name Here]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latin typeface="Abadi" panose="020B0604020104020204" pitchFamily="34" charset="0"/>
            </a:endParaRPr>
          </a:p>
        </p:txBody>
      </p:sp>
      <p:sp>
        <p:nvSpPr>
          <p:cNvPr id="5126" name="Rectangle 1">
            <a:extLst>
              <a:ext uri="{FF2B5EF4-FFF2-40B4-BE49-F238E27FC236}">
                <a16:creationId xmlns:a16="http://schemas.microsoft.com/office/drawing/2014/main" id="{DD659E5D-B32A-64DA-35CA-6805BEBD0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5" y="1428750"/>
            <a:ext cx="4497335" cy="28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71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71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71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2000" b="1" u="sng" dirty="0">
                <a:latin typeface="Abadi" panose="020B0604020104020204" pitchFamily="34" charset="0"/>
              </a:rPr>
              <a:t>Flexible appointments </a:t>
            </a:r>
            <a:r>
              <a:rPr lang="en-GB" altLang="en-US" sz="2000" dirty="0">
                <a:latin typeface="Abadi" panose="020B0604020104020204" pitchFamily="34" charset="0"/>
              </a:rPr>
              <a:t>– for carers who would otherwise be unable to see a doctor because of their caring role.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2000" dirty="0"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2000" dirty="0">
                <a:latin typeface="Abadi" panose="020B0604020104020204" pitchFamily="34" charset="0"/>
              </a:rPr>
              <a:t>A </a:t>
            </a:r>
            <a:r>
              <a:rPr lang="en-GB" altLang="en-US" sz="2000" b="1" u="sng" dirty="0">
                <a:latin typeface="Abadi" panose="020B0604020104020204" pitchFamily="34" charset="0"/>
              </a:rPr>
              <a:t>free flu vaccination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2000" dirty="0"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2000" dirty="0">
                <a:latin typeface="Abadi" panose="020B0604020104020204" pitchFamily="34" charset="0"/>
              </a:rPr>
              <a:t>A </a:t>
            </a:r>
            <a:r>
              <a:rPr lang="en-GB" altLang="en-US" sz="2000" b="1" dirty="0">
                <a:latin typeface="Abadi" panose="020B0604020104020204" pitchFamily="34" charset="0"/>
              </a:rPr>
              <a:t>referral</a:t>
            </a:r>
            <a:r>
              <a:rPr lang="en-GB" altLang="en-US" sz="2000" dirty="0">
                <a:latin typeface="Abadi" panose="020B0604020104020204" pitchFamily="34" charset="0"/>
              </a:rPr>
              <a:t> for a </a:t>
            </a:r>
            <a:r>
              <a:rPr lang="en-GB" altLang="en-US" sz="2000" b="1" u="sng" dirty="0">
                <a:latin typeface="Abadi" panose="020B0604020104020204" pitchFamily="34" charset="0"/>
              </a:rPr>
              <a:t>carers assessment </a:t>
            </a:r>
            <a:r>
              <a:rPr lang="en-GB" altLang="en-US" sz="2000" dirty="0">
                <a:latin typeface="Abadi" panose="020B0604020104020204" pitchFamily="34" charset="0"/>
              </a:rPr>
              <a:t>where appropriate. This assessment can result in you receiving money to take a </a:t>
            </a:r>
            <a:r>
              <a:rPr lang="en-GB" altLang="en-US" sz="2000" b="1" dirty="0">
                <a:latin typeface="Abadi" panose="020B0604020104020204" pitchFamily="34" charset="0"/>
              </a:rPr>
              <a:t>break</a:t>
            </a:r>
            <a:r>
              <a:rPr lang="en-GB" altLang="en-US" sz="2000" dirty="0">
                <a:latin typeface="Abadi" panose="020B0604020104020204" pitchFamily="34" charset="0"/>
              </a:rPr>
              <a:t> from caring.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6073DB1F-E558-BFD7-B2E8-5D60EB7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4527987"/>
            <a:ext cx="4570412" cy="62676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5130" name="Rectangle 2">
            <a:extLst>
              <a:ext uri="{FF2B5EF4-FFF2-40B4-BE49-F238E27FC236}">
                <a16:creationId xmlns:a16="http://schemas.microsoft.com/office/drawing/2014/main" id="{CC74EAB6-55BA-3FD0-F737-A9CC5129B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4629150"/>
            <a:ext cx="4572000" cy="4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71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71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71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1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Carers Support run Walk and Talk groups for carers all around Bristol and South Gloucestershire</a:t>
            </a:r>
            <a:endParaRPr lang="en-GB" altLang="en-US" sz="1400" dirty="0"/>
          </a:p>
        </p:txBody>
      </p:sp>
    </p:spTree>
  </p:cSld>
  <p:clrMapOvr>
    <a:masterClrMapping/>
  </p:clrMapOvr>
  <p:transition advClick="0" advTm="2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1AA6C7B5-72BA-8328-8A5E-6D17A51BC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9" y="0"/>
            <a:ext cx="4492678" cy="12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3600" b="1" dirty="0">
              <a:latin typeface="Abadi" panose="020B0604020104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badi" panose="020B0604020104020204" pitchFamily="34" charset="0"/>
              </a:rPr>
              <a:t>Carer Surgeries at</a:t>
            </a:r>
            <a:br>
              <a:rPr lang="en-GB" altLang="en-US" b="1" dirty="0">
                <a:latin typeface="Abadi" panose="020B0604020104020204" pitchFamily="34" charset="0"/>
              </a:rPr>
            </a:br>
            <a:r>
              <a:rPr lang="en-GB" altLang="en-US" sz="2400" b="1" dirty="0">
                <a:latin typeface="Abadi" panose="020B0604020104020204" pitchFamily="34" charset="0"/>
              </a:rPr>
              <a:t>[Insert GP Surgery Name Here]</a:t>
            </a:r>
          </a:p>
        </p:txBody>
      </p:sp>
      <p:sp>
        <p:nvSpPr>
          <p:cNvPr id="6149" name="Rectangle 14">
            <a:extLst>
              <a:ext uri="{FF2B5EF4-FFF2-40B4-BE49-F238E27FC236}">
                <a16:creationId xmlns:a16="http://schemas.microsoft.com/office/drawing/2014/main" id="{15186B41-BE26-C257-49BC-44D9DAF33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58900"/>
            <a:ext cx="4495800" cy="36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2871788" algn="l"/>
              </a:tabLst>
              <a:defRPr/>
            </a:pPr>
            <a:r>
              <a:rPr lang="en-GB" dirty="0">
                <a:latin typeface="Abadi" panose="020B0604020104020204" pitchFamily="34" charset="0"/>
                <a:cs typeface="Arial" charset="0"/>
              </a:rPr>
              <a:t>Book an appointment at our 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carer surgery </a:t>
            </a:r>
            <a:r>
              <a:rPr lang="en-GB" dirty="0">
                <a:latin typeface="Abadi" panose="020B0604020104020204" pitchFamily="34" charset="0"/>
                <a:cs typeface="Arial" charset="0"/>
              </a:rPr>
              <a:t>so you can get information, advice and support about what help is available to you from a 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Carers Support Worker</a:t>
            </a:r>
            <a:r>
              <a:rPr lang="en-GB" dirty="0">
                <a:latin typeface="Abadi" panose="020B0604020104020204" pitchFamily="34" charset="0"/>
                <a:cs typeface="Arial" charset="0"/>
              </a:rPr>
              <a:t>.</a:t>
            </a: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2871788" algn="l"/>
              </a:tabLst>
              <a:defRPr/>
            </a:pPr>
            <a:endParaRPr lang="en-GB" dirty="0">
              <a:latin typeface="Abadi" panose="020B0604020104020204" pitchFamily="34" charset="0"/>
              <a:cs typeface="Arial" charset="0"/>
            </a:endParaRP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2871788" algn="l"/>
              </a:tabLst>
              <a:defRPr/>
            </a:pPr>
            <a:r>
              <a:rPr lang="en-GB" dirty="0">
                <a:latin typeface="Abadi" panose="020B0604020104020204" pitchFamily="34" charset="0"/>
                <a:cs typeface="Arial" charset="0"/>
              </a:rPr>
              <a:t>[insert GP name here] carer surgeries is on:</a:t>
            </a:r>
            <a:br>
              <a:rPr lang="en-GB" dirty="0">
                <a:latin typeface="Abadi" panose="020B0604020104020204" pitchFamily="34" charset="0"/>
                <a:cs typeface="Arial" charset="0"/>
              </a:rPr>
            </a:br>
            <a:br>
              <a:rPr lang="en-GB" dirty="0">
                <a:latin typeface="Abadi" panose="020B0604020104020204" pitchFamily="34" charset="0"/>
                <a:cs typeface="Arial" charset="0"/>
              </a:rPr>
            </a:br>
            <a:r>
              <a:rPr lang="en-GB" b="1" dirty="0">
                <a:latin typeface="Abadi" panose="020B0604020104020204" pitchFamily="34" charset="0"/>
                <a:cs typeface="Arial" charset="0"/>
              </a:rPr>
              <a:t>The 1</a:t>
            </a:r>
            <a:r>
              <a:rPr lang="en-GB" b="1" baseline="30000" dirty="0">
                <a:latin typeface="Abadi" panose="020B0604020104020204" pitchFamily="34" charset="0"/>
                <a:cs typeface="Arial" charset="0"/>
              </a:rPr>
              <a:t>st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/2</a:t>
            </a:r>
            <a:r>
              <a:rPr lang="en-GB" b="1" baseline="30000" dirty="0">
                <a:latin typeface="Abadi" panose="020B0604020104020204" pitchFamily="34" charset="0"/>
                <a:cs typeface="Arial" charset="0"/>
              </a:rPr>
              <a:t>nd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/3</a:t>
            </a:r>
            <a:r>
              <a:rPr lang="en-GB" b="1" baseline="30000" dirty="0">
                <a:latin typeface="Abadi" panose="020B0604020104020204" pitchFamily="34" charset="0"/>
                <a:cs typeface="Arial" charset="0"/>
              </a:rPr>
              <a:t>rd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/4</a:t>
            </a:r>
            <a:r>
              <a:rPr lang="en-GB" b="1" baseline="30000" dirty="0">
                <a:latin typeface="Abadi" panose="020B0604020104020204" pitchFamily="34" charset="0"/>
                <a:cs typeface="Arial" charset="0"/>
              </a:rPr>
              <a:t>th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 [insert month here] of every month from [time start] to [time end].</a:t>
            </a:r>
            <a:br>
              <a:rPr lang="en-GB" b="1" dirty="0">
                <a:latin typeface="Abadi" panose="020B0604020104020204" pitchFamily="34" charset="0"/>
                <a:cs typeface="Arial" charset="0"/>
              </a:rPr>
            </a:br>
            <a:br>
              <a:rPr lang="en-GB" b="1" dirty="0">
                <a:latin typeface="Abadi" panose="020B0604020104020204" pitchFamily="34" charset="0"/>
                <a:cs typeface="Arial" charset="0"/>
              </a:rPr>
            </a:br>
            <a:r>
              <a:rPr lang="en-GB" b="1" dirty="0">
                <a:latin typeface="Abadi" panose="020B0604020104020204" pitchFamily="34" charset="0"/>
                <a:cs typeface="Arial" charset="0"/>
              </a:rPr>
              <a:t>How to book:</a:t>
            </a:r>
            <a:br>
              <a:rPr lang="en-GB" b="1" dirty="0">
                <a:latin typeface="Abadi" panose="020B0604020104020204" pitchFamily="34" charset="0"/>
                <a:cs typeface="Arial" charset="0"/>
              </a:rPr>
            </a:br>
            <a:r>
              <a:rPr lang="en-GB" dirty="0">
                <a:latin typeface="Abadi" panose="020B0604020104020204" pitchFamily="34" charset="0"/>
                <a:cs typeface="Arial" charset="0"/>
              </a:rPr>
              <a:t>To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 </a:t>
            </a:r>
            <a:r>
              <a:rPr lang="en-GB" dirty="0">
                <a:latin typeface="Abadi" panose="020B0604020104020204" pitchFamily="34" charset="0"/>
                <a:cs typeface="Arial" charset="0"/>
              </a:rPr>
              <a:t>book an appointment ask at 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reception</a:t>
            </a:r>
            <a:r>
              <a:rPr lang="en-GB" dirty="0">
                <a:latin typeface="Abadi" panose="020B0604020104020204" pitchFamily="34" charset="0"/>
                <a:cs typeface="Arial" charset="0"/>
              </a:rPr>
              <a:t> or speak to your 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GP</a:t>
            </a:r>
            <a:r>
              <a:rPr lang="en-GB" dirty="0">
                <a:latin typeface="Abadi" panose="020B0604020104020204" pitchFamily="34" charset="0"/>
                <a:cs typeface="Arial" charset="0"/>
              </a:rPr>
              <a:t> to find out more.</a:t>
            </a:r>
          </a:p>
        </p:txBody>
      </p:sp>
      <p:pic>
        <p:nvPicPr>
          <p:cNvPr id="4" name="Picture 3" descr="Two women standing next to each other&#10;&#10;Description automatically generated">
            <a:extLst>
              <a:ext uri="{FF2B5EF4-FFF2-40B4-BE49-F238E27FC236}">
                <a16:creationId xmlns:a16="http://schemas.microsoft.com/office/drawing/2014/main" id="{9AF7A74D-C9CF-BA80-2718-61FCF22F8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t="13682" r="23356"/>
          <a:stretch/>
        </p:blipFill>
        <p:spPr>
          <a:xfrm>
            <a:off x="4572000" y="9524"/>
            <a:ext cx="4572000" cy="5133975"/>
          </a:xfrm>
          <a:prstGeom prst="rect">
            <a:avLst/>
          </a:prstGeom>
        </p:spPr>
      </p:pic>
    </p:spTree>
  </p:cSld>
  <p:clrMapOvr>
    <a:masterClrMapping/>
  </p:clrMapOvr>
  <p:transition advClick="0" advTm="2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AD9F4E-EA4C-C682-9A61-F6F07E267E01}"/>
              </a:ext>
            </a:extLst>
          </p:cNvPr>
          <p:cNvSpPr/>
          <p:nvPr/>
        </p:nvSpPr>
        <p:spPr>
          <a:xfrm>
            <a:off x="0" y="3975101"/>
            <a:ext cx="4572000" cy="116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11514979-C4AA-76FC-02E3-413300B74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9" y="0"/>
            <a:ext cx="4495851" cy="9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3600" b="1" dirty="0">
              <a:latin typeface="Abadi" panose="020B0604020104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badi" panose="020B0604020104020204" pitchFamily="34" charset="0"/>
              </a:rPr>
              <a:t>How do I get support?</a:t>
            </a:r>
            <a:endParaRPr lang="en-GB" altLang="en-US" dirty="0">
              <a:latin typeface="Abadi" panose="020B0604020104020204" pitchFamily="34" charset="0"/>
            </a:endParaRPr>
          </a:p>
        </p:txBody>
      </p:sp>
      <p:sp>
        <p:nvSpPr>
          <p:cNvPr id="6149" name="Rectangle 14">
            <a:extLst>
              <a:ext uri="{FF2B5EF4-FFF2-40B4-BE49-F238E27FC236}">
                <a16:creationId xmlns:a16="http://schemas.microsoft.com/office/drawing/2014/main" id="{CD941BF6-7799-3008-C872-4CB1F0D12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6" y="1168400"/>
            <a:ext cx="4498975" cy="37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2871788" algn="l"/>
              </a:tabLst>
              <a:defRPr/>
            </a:pPr>
            <a:r>
              <a:rPr lang="en-GB" dirty="0">
                <a:latin typeface="Abadi" panose="020B0604020104020204" pitchFamily="34" charset="0"/>
                <a:cs typeface="Arial" charset="0"/>
              </a:rPr>
              <a:t>Just ask at 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reception</a:t>
            </a:r>
            <a:r>
              <a:rPr lang="en-GB" dirty="0">
                <a:latin typeface="Abadi" panose="020B0604020104020204" pitchFamily="34" charset="0"/>
                <a:cs typeface="Arial" charset="0"/>
              </a:rPr>
              <a:t> to be put on our </a:t>
            </a:r>
            <a:r>
              <a:rPr lang="en-GB" b="1" dirty="0">
                <a:latin typeface="Abadi" panose="020B0604020104020204" pitchFamily="34" charset="0"/>
                <a:cs typeface="Arial" charset="0"/>
              </a:rPr>
              <a:t>carers register </a:t>
            </a:r>
            <a:r>
              <a:rPr lang="en-GB" dirty="0">
                <a:latin typeface="Abadi" panose="020B0604020104020204" pitchFamily="34" charset="0"/>
                <a:cs typeface="Arial" charset="0"/>
              </a:rPr>
              <a:t>and to be contacted by Carers Support</a:t>
            </a:r>
          </a:p>
          <a:p>
            <a:pPr>
              <a:lnSpc>
                <a:spcPct val="80000"/>
              </a:lnSpc>
              <a:tabLst>
                <a:tab pos="2871788" algn="l"/>
              </a:tabLst>
              <a:defRPr/>
            </a:pPr>
            <a:endParaRPr lang="en-GB" dirty="0">
              <a:latin typeface="Abadi" panose="020B0604020104020204" pitchFamily="34" charset="0"/>
              <a:cs typeface="Arial" charset="0"/>
            </a:endParaRP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2871788" algn="l"/>
              </a:tabLst>
              <a:defRPr/>
            </a:pPr>
            <a:r>
              <a:rPr lang="en-GB" dirty="0">
                <a:latin typeface="Abadi"/>
                <a:cs typeface="Arial"/>
              </a:rPr>
              <a:t>You can also contact </a:t>
            </a:r>
            <a:r>
              <a:rPr lang="en-GB" b="1" dirty="0">
                <a:latin typeface="Abadi"/>
                <a:cs typeface="Arial"/>
              </a:rPr>
              <a:t>CarersLine </a:t>
            </a:r>
            <a:r>
              <a:rPr lang="en-GB" dirty="0">
                <a:latin typeface="Abadi"/>
                <a:cs typeface="Arial"/>
              </a:rPr>
              <a:t>for confidential telephone information, support and advice about health and social care services.</a:t>
            </a:r>
            <a:br>
              <a:rPr lang="en-GB" dirty="0">
                <a:latin typeface="Abadi" panose="020B0604020104020204" pitchFamily="34" charset="0"/>
                <a:cs typeface="Arial" charset="0"/>
              </a:rPr>
            </a:br>
            <a:br>
              <a:rPr lang="en-GB" dirty="0">
                <a:latin typeface="Abadi" panose="020B0604020104020204" pitchFamily="34" charset="0"/>
                <a:cs typeface="Arial" charset="0"/>
              </a:rPr>
            </a:br>
            <a:r>
              <a:rPr lang="en-GB" b="1" dirty="0" err="1">
                <a:latin typeface="Abadi"/>
                <a:cs typeface="Arial"/>
              </a:rPr>
              <a:t>CarersLine</a:t>
            </a:r>
            <a:r>
              <a:rPr lang="en-GB" b="1" dirty="0">
                <a:latin typeface="Abadi"/>
                <a:cs typeface="Arial"/>
              </a:rPr>
              <a:t>:</a:t>
            </a:r>
            <a:br>
              <a:rPr lang="en-GB" b="1" dirty="0">
                <a:latin typeface="Abadi" panose="020B0604020104020204" pitchFamily="34" charset="0"/>
                <a:cs typeface="Arial" charset="0"/>
              </a:rPr>
            </a:br>
            <a:r>
              <a:rPr lang="en-GB" sz="3600" b="1" dirty="0">
                <a:latin typeface="Abadi"/>
                <a:cs typeface="Arial"/>
              </a:rPr>
              <a:t>0117 965 2200</a:t>
            </a:r>
            <a:br>
              <a:rPr lang="en-GB" b="1" dirty="0">
                <a:latin typeface="Abadi" panose="020B0604020104020204" pitchFamily="34" charset="0"/>
                <a:cs typeface="Arial" charset="0"/>
              </a:rPr>
            </a:br>
            <a:br>
              <a:rPr lang="en-GB" b="1" dirty="0">
                <a:latin typeface="Abadi" panose="020B0604020104020204" pitchFamily="34" charset="0"/>
                <a:cs typeface="Arial" charset="0"/>
              </a:rPr>
            </a:br>
            <a:r>
              <a:rPr lang="en-GB" sz="1700" b="1" dirty="0">
                <a:latin typeface="Abadi"/>
                <a:cs typeface="Arial"/>
              </a:rPr>
              <a:t>Opening times:  </a:t>
            </a:r>
            <a:br>
              <a:rPr lang="en-GB" sz="1600" b="1" dirty="0">
                <a:latin typeface="Abadi" panose="020B0604020104020204" pitchFamily="34" charset="0"/>
                <a:cs typeface="Arial" charset="0"/>
              </a:rPr>
            </a:br>
            <a:r>
              <a:rPr lang="en-GB" sz="1700" b="1" u="sng" dirty="0">
                <a:latin typeface="Abadi"/>
                <a:cs typeface="Arial"/>
              </a:rPr>
              <a:t>Mon – Thurs: </a:t>
            </a:r>
            <a:r>
              <a:rPr lang="en-GB" sz="1700" dirty="0">
                <a:latin typeface="Abadi"/>
                <a:cs typeface="Arial"/>
              </a:rPr>
              <a:t>10am – 1pm &amp; 2pm – 4pm</a:t>
            </a:r>
            <a:br>
              <a:rPr lang="en-GB" sz="1700" b="1" dirty="0">
                <a:latin typeface="Abadi" panose="020B0604020104020204" pitchFamily="34" charset="0"/>
                <a:cs typeface="Arial" charset="0"/>
              </a:rPr>
            </a:br>
            <a:r>
              <a:rPr lang="en-GB" sz="1700" b="1" u="sng" dirty="0">
                <a:latin typeface="Abadi"/>
                <a:cs typeface="Arial"/>
              </a:rPr>
              <a:t>Fri:</a:t>
            </a:r>
            <a:r>
              <a:rPr lang="en-GB" sz="1700" b="1" dirty="0">
                <a:latin typeface="Abadi"/>
                <a:cs typeface="Arial"/>
              </a:rPr>
              <a:t>               </a:t>
            </a:r>
            <a:r>
              <a:rPr lang="en-GB" sz="1700" dirty="0">
                <a:latin typeface="Abadi"/>
                <a:cs typeface="Arial"/>
              </a:rPr>
              <a:t>10am – 1pm</a:t>
            </a:r>
            <a:br>
              <a:rPr lang="en-GB" sz="1600" b="1" dirty="0">
                <a:latin typeface="Abadi" panose="020B0604020104020204" pitchFamily="34" charset="0"/>
                <a:cs typeface="Arial" charset="0"/>
              </a:rPr>
            </a:br>
            <a:r>
              <a:rPr lang="en-GB" sz="1400" dirty="0">
                <a:latin typeface="Abadi"/>
                <a:cs typeface="Arial"/>
              </a:rPr>
              <a:t>An answerphone operates outside these hours.</a:t>
            </a:r>
          </a:p>
        </p:txBody>
      </p:sp>
      <p:pic>
        <p:nvPicPr>
          <p:cNvPr id="3" name="Picture 2" descr="A person talking to a person&#10;&#10;Description automatically generated">
            <a:extLst>
              <a:ext uri="{FF2B5EF4-FFF2-40B4-BE49-F238E27FC236}">
                <a16:creationId xmlns:a16="http://schemas.microsoft.com/office/drawing/2014/main" id="{62EC3C5F-5386-E188-10D3-401C61BE0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216" r="21080" b="-216"/>
          <a:stretch/>
        </p:blipFill>
        <p:spPr>
          <a:xfrm>
            <a:off x="4572000" y="0"/>
            <a:ext cx="4570412" cy="5154612"/>
          </a:xfrm>
          <a:prstGeom prst="rect">
            <a:avLst/>
          </a:prstGeom>
        </p:spPr>
      </p:pic>
    </p:spTree>
  </p:cSld>
  <p:clrMapOvr>
    <a:masterClrMapping/>
  </p:clrMapOvr>
  <p:transition advClick="0" advTm="25000">
    <p:fade/>
  </p:transition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564E9C"/>
      </a:lt1>
      <a:dk2>
        <a:srgbClr val="FFFFFF"/>
      </a:dk2>
      <a:lt2>
        <a:srgbClr val="58BBAB"/>
      </a:lt2>
      <a:accent1>
        <a:srgbClr val="FDC608"/>
      </a:accent1>
      <a:accent2>
        <a:srgbClr val="EFD26E"/>
      </a:accent2>
      <a:accent3>
        <a:srgbClr val="EE6F40"/>
      </a:accent3>
      <a:accent4>
        <a:srgbClr val="564E9C"/>
      </a:accent4>
      <a:accent5>
        <a:srgbClr val="CECDE8"/>
      </a:accent5>
      <a:accent6>
        <a:srgbClr val="ACDDD5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7007782E46D6458F7FC2265290CDEE" ma:contentTypeVersion="19" ma:contentTypeDescription="Create a new document." ma:contentTypeScope="" ma:versionID="862a95444343410df29b7752efeba75f">
  <xsd:schema xmlns:xsd="http://www.w3.org/2001/XMLSchema" xmlns:xs="http://www.w3.org/2001/XMLSchema" xmlns:p="http://schemas.microsoft.com/office/2006/metadata/properties" xmlns:ns2="73ee0d19-ae07-484e-9727-ef9ac12826ec" xmlns:ns3="8fe734e2-b1f5-49ef-8261-0f190fbc2ab8" targetNamespace="http://schemas.microsoft.com/office/2006/metadata/properties" ma:root="true" ma:fieldsID="27d55ecb003742eaafecf39f9fa36fb2" ns2:_="" ns3:_="">
    <xsd:import namespace="73ee0d19-ae07-484e-9727-ef9ac12826ec"/>
    <xsd:import namespace="8fe734e2-b1f5-49ef-8261-0f190fbc2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e0d19-ae07-484e-9727-ef9ac12826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1a85ed3-d404-4fd4-8d7d-bafe811cbbd2}" ma:internalName="TaxCatchAll" ma:showField="CatchAllData" ma:web="73ee0d19-ae07-484e-9727-ef9ac1282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734e2-b1f5-49ef-8261-0f190fbc2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35e2415-1040-45ce-bbe4-edfba04dd3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ee0d19-ae07-484e-9727-ef9ac12826ec" xsi:nil="true"/>
    <_Flow_SignoffStatus xmlns="8fe734e2-b1f5-49ef-8261-0f190fbc2ab8" xsi:nil="true"/>
    <lcf76f155ced4ddcb4097134ff3c332f xmlns="8fe734e2-b1f5-49ef-8261-0f190fbc2a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B366EC-033B-4752-AB43-F476FD313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e0d19-ae07-484e-9727-ef9ac12826ec"/>
    <ds:schemaRef ds:uri="8fe734e2-b1f5-49ef-8261-0f190fbc2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DB2FA6-F77E-4D01-88B7-ECFC54A4D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FB8EA-5716-4703-B4E9-1821E1A921EE}">
  <ds:schemaRefs>
    <ds:schemaRef ds:uri="http://purl.org/dc/terms/"/>
    <ds:schemaRef ds:uri="8fe734e2-b1f5-49ef-8261-0f190fbc2ab8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73ee0d19-ae07-484e-9727-ef9ac12826e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443</Words>
  <Application>Microsoft Office PowerPoint</Application>
  <PresentationFormat>On-screen Show (16:9)</PresentationFormat>
  <Paragraphs>46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Admin</dc:creator>
  <cp:lastModifiedBy>Dougal Abbott</cp:lastModifiedBy>
  <cp:revision>64</cp:revision>
  <dcterms:created xsi:type="dcterms:W3CDTF">2006-08-16T00:00:00Z</dcterms:created>
  <dcterms:modified xsi:type="dcterms:W3CDTF">2025-02-20T17:50:18Z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0x010100A17007782E46D6458F7FC2265290CDEE</vt:lpwstr>
  </property>
  <property fmtid="{D5CDD505-2E9C-101B-9397-08002B2CF9AE}" pid="3" name="MediaServiceImageTags">
    <vt:lpwstr/>
  </property>
</Properties>
</file>